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9" r:id="rId12"/>
    <p:sldId id="266" r:id="rId13"/>
    <p:sldId id="267" r:id="rId14"/>
    <p:sldId id="269" r:id="rId15"/>
    <p:sldId id="271" r:id="rId16"/>
    <p:sldId id="272" r:id="rId17"/>
    <p:sldId id="278" r:id="rId18"/>
    <p:sldId id="273" r:id="rId19"/>
    <p:sldId id="274" r:id="rId20"/>
    <p:sldId id="275" r:id="rId21"/>
    <p:sldId id="276" r:id="rId22"/>
    <p:sldId id="277" r:id="rId23"/>
    <p:sldId id="280" r:id="rId24"/>
    <p:sldId id="281" r:id="rId25"/>
    <p:sldId id="289" r:id="rId26"/>
    <p:sldId id="287" r:id="rId27"/>
    <p:sldId id="288" r:id="rId28"/>
    <p:sldId id="290" r:id="rId29"/>
    <p:sldId id="291" r:id="rId30"/>
    <p:sldId id="292" r:id="rId31"/>
    <p:sldId id="293" r:id="rId32"/>
    <p:sldId id="294" r:id="rId33"/>
    <p:sldId id="295" r:id="rId34"/>
    <p:sldId id="296" r:id="rId35"/>
    <p:sldId id="297" r:id="rId36"/>
    <p:sldId id="312" r:id="rId37"/>
    <p:sldId id="298" r:id="rId38"/>
    <p:sldId id="299" r:id="rId39"/>
    <p:sldId id="300" r:id="rId40"/>
    <p:sldId id="301" r:id="rId41"/>
    <p:sldId id="302" r:id="rId42"/>
    <p:sldId id="303" r:id="rId43"/>
    <p:sldId id="304" r:id="rId44"/>
    <p:sldId id="305" r:id="rId45"/>
    <p:sldId id="306" r:id="rId46"/>
    <p:sldId id="307" r:id="rId47"/>
    <p:sldId id="308" r:id="rId48"/>
    <p:sldId id="310" r:id="rId49"/>
    <p:sldId id="311"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70" d="100"/>
          <a:sy n="70" d="100"/>
        </p:scale>
        <p:origin x="141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DDA64AB-D643-4D1D-8F54-4441BAE5C6F4}" type="datetimeFigureOut">
              <a:rPr lang="en-IN" smtClean="0"/>
              <a:t>25-11-2024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3354887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DDA64AB-D643-4D1D-8F54-4441BAE5C6F4}" type="datetimeFigureOut">
              <a:rPr lang="en-IN" smtClean="0"/>
              <a:t>25-11-2024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2538358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DDA64AB-D643-4D1D-8F54-4441BAE5C6F4}" type="datetimeFigureOut">
              <a:rPr lang="en-IN" smtClean="0"/>
              <a:t>25-11-2024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191887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DDA64AB-D643-4D1D-8F54-4441BAE5C6F4}" type="datetimeFigureOut">
              <a:rPr lang="en-IN" smtClean="0"/>
              <a:t>25-11-2024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360116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DA64AB-D643-4D1D-8F54-4441BAE5C6F4}" type="datetimeFigureOut">
              <a:rPr lang="en-IN" smtClean="0"/>
              <a:t>25-11-2024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3564637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DDA64AB-D643-4D1D-8F54-4441BAE5C6F4}" type="datetimeFigureOut">
              <a:rPr lang="en-IN" smtClean="0"/>
              <a:t>25-11-2024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1806751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DDA64AB-D643-4D1D-8F54-4441BAE5C6F4}" type="datetimeFigureOut">
              <a:rPr lang="en-IN" smtClean="0"/>
              <a:t>25-11-2024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3621149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DDA64AB-D643-4D1D-8F54-4441BAE5C6F4}" type="datetimeFigureOut">
              <a:rPr lang="en-IN" smtClean="0"/>
              <a:t>25-11-2024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665416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DA64AB-D643-4D1D-8F54-4441BAE5C6F4}" type="datetimeFigureOut">
              <a:rPr lang="en-IN" smtClean="0"/>
              <a:t>25-11-2024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427634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DA64AB-D643-4D1D-8F54-4441BAE5C6F4}" type="datetimeFigureOut">
              <a:rPr lang="en-IN" smtClean="0"/>
              <a:t>25-11-2024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77272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DA64AB-D643-4D1D-8F54-4441BAE5C6F4}" type="datetimeFigureOut">
              <a:rPr lang="en-IN" smtClean="0"/>
              <a:t>25-11-2024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A8C291-5F5C-486C-AADD-F61184602788}" type="slidenum">
              <a:rPr lang="en-IN" smtClean="0"/>
              <a:t>‹#›</a:t>
            </a:fld>
            <a:endParaRPr lang="en-IN"/>
          </a:p>
        </p:txBody>
      </p:sp>
    </p:spTree>
    <p:extLst>
      <p:ext uri="{BB962C8B-B14F-4D97-AF65-F5344CB8AC3E}">
        <p14:creationId xmlns:p14="http://schemas.microsoft.com/office/powerpoint/2010/main" val="424066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DA64AB-D643-4D1D-8F54-4441BAE5C6F4}" type="datetimeFigureOut">
              <a:rPr lang="en-IN" smtClean="0"/>
              <a:t>25-11-2024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8C291-5F5C-486C-AADD-F61184602788}" type="slidenum">
              <a:rPr lang="en-IN" smtClean="0"/>
              <a:t>‹#›</a:t>
            </a:fld>
            <a:endParaRPr lang="en-IN"/>
          </a:p>
        </p:txBody>
      </p:sp>
    </p:spTree>
    <p:extLst>
      <p:ext uri="{BB962C8B-B14F-4D97-AF65-F5344CB8AC3E}">
        <p14:creationId xmlns:p14="http://schemas.microsoft.com/office/powerpoint/2010/main" val="3539046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404664"/>
            <a:ext cx="7772400" cy="722511"/>
          </a:xfrm>
        </p:spPr>
        <p:txBody>
          <a:bodyPr>
            <a:normAutofit fontScale="90000"/>
          </a:bodyPr>
          <a:lstStyle/>
          <a:p>
            <a:r>
              <a:rPr lang="en-IN" b="1" dirty="0"/>
              <a:t>Unit 4 :  </a:t>
            </a:r>
            <a:r>
              <a:rPr lang="en-IN" b="1" dirty="0">
                <a:solidFill>
                  <a:schemeClr val="tx1"/>
                </a:solidFill>
                <a:latin typeface="Times New Roman" panose="02020603050405020304" pitchFamily="18" charset="0"/>
                <a:cs typeface="Times New Roman" panose="02020603050405020304" pitchFamily="18" charset="0"/>
              </a:rPr>
              <a:t>Sequential circuits</a:t>
            </a:r>
            <a:br>
              <a:rPr lang="en-IN" b="1" dirty="0">
                <a:solidFill>
                  <a:schemeClr val="tx1"/>
                </a:solidFill>
                <a:latin typeface="Times New Roman" panose="02020603050405020304" pitchFamily="18" charset="0"/>
                <a:cs typeface="Times New Roman" panose="02020603050405020304" pitchFamily="18" charset="0"/>
              </a:rPr>
            </a:br>
            <a:endParaRPr lang="en-IN" b="1" dirty="0"/>
          </a:p>
        </p:txBody>
      </p:sp>
      <p:sp>
        <p:nvSpPr>
          <p:cNvPr id="3" name="Subtitle 2"/>
          <p:cNvSpPr>
            <a:spLocks noGrp="1"/>
          </p:cNvSpPr>
          <p:nvPr>
            <p:ph type="subTitle" idx="1"/>
          </p:nvPr>
        </p:nvSpPr>
        <p:spPr>
          <a:xfrm>
            <a:off x="0" y="1268760"/>
            <a:ext cx="8856984" cy="4896544"/>
          </a:xfrm>
        </p:spPr>
        <p:txBody>
          <a:bodyPr>
            <a:noAutofit/>
          </a:bodyPr>
          <a:lstStyle/>
          <a:p>
            <a:pPr algn="l">
              <a:lnSpc>
                <a:spcPct val="107000"/>
              </a:lnSpc>
              <a:spcAft>
                <a:spcPts val="800"/>
              </a:spcAft>
            </a:pPr>
            <a:r>
              <a:rPr lang="en-IN" sz="2800" b="1" kern="100" dirty="0">
                <a:solidFill>
                  <a:schemeClr val="tx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Difference between combinational and Sequential circuits, RS Flip-Flop using NAND gate, D Flip Flop, J K Flip, T Flip Flop, Types of Shift Register, </a:t>
            </a:r>
            <a:r>
              <a:rPr lang="en-IN" sz="2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Counters: Types of Counters, Concept of Excitation Table,</a:t>
            </a:r>
            <a:endParaRPr lang="en-IN" sz="2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2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Designing of 3-bit synchronous counter. Designing of Random sequence generator.</a:t>
            </a:r>
            <a:endParaRPr lang="en-IN" sz="2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just">
              <a:buFont typeface="Arial" panose="020B0604020202020204" pitchFamily="34" charset="0"/>
              <a:buChar char="•"/>
            </a:pPr>
            <a:endParaRPr lang="en-IN"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9936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8352928" cy="6670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927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040835" cy="4713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1589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634082"/>
          </a:xfrm>
        </p:spPr>
        <p:txBody>
          <a:bodyPr>
            <a:noAutofit/>
          </a:bodyPr>
          <a:lstStyle/>
          <a:p>
            <a:r>
              <a:rPr lang="en-IN" sz="3200" b="1" dirty="0"/>
              <a:t>Flip flops </a:t>
            </a:r>
            <a:endParaRPr lang="en-IN" sz="3200" dirty="0"/>
          </a:p>
        </p:txBody>
      </p:sp>
      <p:sp>
        <p:nvSpPr>
          <p:cNvPr id="3" name="Content Placeholder 2"/>
          <p:cNvSpPr>
            <a:spLocks noGrp="1"/>
          </p:cNvSpPr>
          <p:nvPr>
            <p:ph idx="1"/>
          </p:nvPr>
        </p:nvSpPr>
        <p:spPr>
          <a:xfrm>
            <a:off x="395536" y="620688"/>
            <a:ext cx="8229600" cy="5760640"/>
          </a:xfrm>
        </p:spPr>
        <p:txBody>
          <a:bodyPr>
            <a:noAutofit/>
          </a:bodyPr>
          <a:lstStyle/>
          <a:p>
            <a:pPr algn="just"/>
            <a:r>
              <a:rPr lang="en-IN" sz="2000" dirty="0">
                <a:latin typeface="Times New Roman" panose="02020603050405020304" pitchFamily="18" charset="0"/>
                <a:cs typeface="Times New Roman" panose="02020603050405020304" pitchFamily="18" charset="0"/>
              </a:rPr>
              <a:t>Flip – flops have two stable states and hence they are </a:t>
            </a:r>
            <a:r>
              <a:rPr lang="en-IN" sz="2000" dirty="0" err="1">
                <a:latin typeface="Times New Roman" panose="02020603050405020304" pitchFamily="18" charset="0"/>
                <a:cs typeface="Times New Roman" panose="02020603050405020304" pitchFamily="18" charset="0"/>
              </a:rPr>
              <a:t>bistable</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multivibrators</a:t>
            </a:r>
            <a:r>
              <a:rPr lang="en-IN" sz="2000" dirty="0">
                <a:latin typeface="Times New Roman" panose="02020603050405020304" pitchFamily="18" charset="0"/>
                <a:cs typeface="Times New Roman" panose="02020603050405020304" pitchFamily="18" charset="0"/>
              </a:rPr>
              <a:t>. The two  stable states are High (logic 1) and Low (logic 0).</a:t>
            </a:r>
          </a:p>
          <a:p>
            <a:pPr algn="just"/>
            <a:r>
              <a:rPr lang="en-IN" sz="2000" dirty="0">
                <a:latin typeface="Times New Roman" panose="02020603050405020304" pitchFamily="18" charset="0"/>
                <a:cs typeface="Times New Roman" panose="02020603050405020304" pitchFamily="18" charset="0"/>
              </a:rPr>
              <a:t>The term flip – flop is used as they can switch between the states under the influence of a control signal (clock or enable) i.e. they can ‘flip’ to one state and ‘flop’ back to other state.</a:t>
            </a:r>
          </a:p>
          <a:p>
            <a:pPr algn="just"/>
            <a:r>
              <a:rPr lang="en-IN" sz="2000" dirty="0">
                <a:latin typeface="Times New Roman" panose="02020603050405020304" pitchFamily="18" charset="0"/>
                <a:cs typeface="Times New Roman" panose="02020603050405020304" pitchFamily="18" charset="0"/>
              </a:rPr>
              <a:t>Flip – flops are a binary storage device because they can store binary data (0 or 1).</a:t>
            </a:r>
          </a:p>
          <a:p>
            <a:pPr algn="just"/>
            <a:r>
              <a:rPr lang="en-IN" sz="2000" dirty="0">
                <a:latin typeface="Times New Roman" panose="02020603050405020304" pitchFamily="18" charset="0"/>
                <a:cs typeface="Times New Roman" panose="02020603050405020304" pitchFamily="18" charset="0"/>
              </a:rPr>
              <a:t>Flip – flops are edge sensitive or edge triggered devices i.e. they are sensitive to the transition rather  than  the duration or width of the clock signal.</a:t>
            </a:r>
          </a:p>
          <a:p>
            <a:pPr algn="just"/>
            <a:r>
              <a:rPr lang="en-IN" sz="2000" dirty="0">
                <a:latin typeface="Times New Roman" panose="02020603050405020304" pitchFamily="18" charset="0"/>
                <a:cs typeface="Times New Roman" panose="02020603050405020304" pitchFamily="18" charset="0"/>
              </a:rPr>
              <a:t>They are also known as signal change sensitive devices which mean that the change in the level of clock signal will bring change in output of the flip flop.</a:t>
            </a:r>
          </a:p>
          <a:p>
            <a:pPr algn="just"/>
            <a:r>
              <a:rPr lang="en-IN" sz="2000" dirty="0">
                <a:latin typeface="Times New Roman" panose="02020603050405020304" pitchFamily="18" charset="0"/>
                <a:cs typeface="Times New Roman" panose="02020603050405020304" pitchFamily="18" charset="0"/>
              </a:rPr>
              <a:t>A Flip – flop works depending on clock pulses.</a:t>
            </a:r>
          </a:p>
          <a:p>
            <a:pPr algn="just"/>
            <a:r>
              <a:rPr lang="en-IN" sz="2000" dirty="0">
                <a:latin typeface="Times New Roman" panose="02020603050405020304" pitchFamily="18" charset="0"/>
                <a:cs typeface="Times New Roman" panose="02020603050405020304" pitchFamily="18" charset="0"/>
              </a:rPr>
              <a:t>Flip flops are also used to control the digital circuit’s functionality. They can change the operation of a digital circuit depending on the state.</a:t>
            </a:r>
          </a:p>
          <a:p>
            <a:pPr algn="just"/>
            <a:r>
              <a:rPr lang="en-IN" sz="2000" dirty="0">
                <a:latin typeface="Times New Roman" panose="02020603050405020304" pitchFamily="18" charset="0"/>
                <a:cs typeface="Times New Roman" panose="02020603050405020304" pitchFamily="18" charset="0"/>
              </a:rPr>
              <a:t>Some of the most common flip – flops are SR Flip – flop (Set – Reset), D Flip – flop (Data or Delay), JK Flip – flop and T Flip – flop</a:t>
            </a:r>
          </a:p>
          <a:p>
            <a:pPr marL="0" indent="0">
              <a:buNone/>
            </a:pPr>
            <a:endParaRPr lang="en-IN" sz="2000" dirty="0"/>
          </a:p>
        </p:txBody>
      </p:sp>
    </p:spTree>
    <p:extLst>
      <p:ext uri="{BB962C8B-B14F-4D97-AF65-F5344CB8AC3E}">
        <p14:creationId xmlns:p14="http://schemas.microsoft.com/office/powerpoint/2010/main" val="379372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IN"/>
          </a:p>
        </p:txBody>
      </p:sp>
      <p:sp>
        <p:nvSpPr>
          <p:cNvPr id="5" name="Title 4"/>
          <p:cNvSpPr>
            <a:spLocks noGrp="1"/>
          </p:cNvSpPr>
          <p:nvPr>
            <p:ph type="title"/>
          </p:nvPr>
        </p:nvSpPr>
        <p:spPr/>
        <p:txBody>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2696"/>
            <a:ext cx="9022727"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666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40"/>
            <a:ext cx="9036496" cy="6592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664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 y="332656"/>
            <a:ext cx="7105650" cy="576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963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1" y="548680"/>
            <a:ext cx="9470245" cy="547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27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132856"/>
            <a:ext cx="9112492" cy="3691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863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23695"/>
            <a:ext cx="8948769" cy="6717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7197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8640"/>
            <a:ext cx="9654789"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339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634082"/>
          </a:xfrm>
        </p:spPr>
        <p:txBody>
          <a:bodyPr>
            <a:normAutofit fontScale="90000"/>
          </a:bodyPr>
          <a:lstStyle/>
          <a:p>
            <a:r>
              <a:rPr lang="en-IN" dirty="0"/>
              <a:t>Introduction</a:t>
            </a:r>
          </a:p>
        </p:txBody>
      </p:sp>
      <p:sp>
        <p:nvSpPr>
          <p:cNvPr id="3" name="Content Placeholder 2"/>
          <p:cNvSpPr>
            <a:spLocks noGrp="1"/>
          </p:cNvSpPr>
          <p:nvPr>
            <p:ph idx="1"/>
          </p:nvPr>
        </p:nvSpPr>
        <p:spPr>
          <a:xfrm>
            <a:off x="395536" y="620688"/>
            <a:ext cx="8229600" cy="5145435"/>
          </a:xfrm>
        </p:spPr>
        <p:txBody>
          <a:bodyPr>
            <a:noAutofit/>
          </a:bodyPr>
          <a:lstStyle/>
          <a:p>
            <a:pPr algn="just"/>
            <a:r>
              <a:rPr lang="en-IN" sz="2400" dirty="0"/>
              <a:t>The combinational logic circuit and sequential logic circuits differ mainly in the way the outputs are obtained. </a:t>
            </a:r>
          </a:p>
          <a:p>
            <a:pPr algn="just"/>
            <a:r>
              <a:rPr lang="en-IN" sz="2400" dirty="0"/>
              <a:t>In combinational circuits, the outputs are the function of the combination of inputs applied at given time. But there are certain situations like wherein the output of the logic circuits should be generated after the occurrence of particular sequence of inputs. </a:t>
            </a:r>
          </a:p>
          <a:p>
            <a:pPr algn="just"/>
            <a:r>
              <a:rPr lang="en-IN" sz="2400" dirty="0"/>
              <a:t>For example in traffic light controller circuit, the Green light should be turned ON only after RED light, or Washing machine should start wash cycle only after having sufficient water in the tub, and so on. Such circuits are popularly known as sequential circuits. </a:t>
            </a:r>
          </a:p>
          <a:p>
            <a:pPr algn="just"/>
            <a:r>
              <a:rPr lang="en-IN" sz="2400" dirty="0"/>
              <a:t>In sequential circuits, the output of the circuit is a function of present input as well as past inputs. This indicates there is a need to some kind of memory cell to store the previous inputs. </a:t>
            </a:r>
          </a:p>
        </p:txBody>
      </p:sp>
    </p:spTree>
    <p:extLst>
      <p:ext uri="{BB962C8B-B14F-4D97-AF65-F5344CB8AC3E}">
        <p14:creationId xmlns:p14="http://schemas.microsoft.com/office/powerpoint/2010/main" val="92300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520" y="260648"/>
            <a:ext cx="9894152"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83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77072" y="-1035496"/>
            <a:ext cx="14160797" cy="797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748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 Flip flop</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653136"/>
            <a:ext cx="48672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33" y="1484784"/>
            <a:ext cx="8662918"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0680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33056"/>
            <a:ext cx="8229600" cy="2193107"/>
          </a:xfrm>
        </p:spPr>
        <p:txBody>
          <a:bodyPr>
            <a:normAutofit/>
          </a:bodyPr>
          <a:lstStyle/>
          <a:p>
            <a:endParaRPr lang="en-IN" dirty="0"/>
          </a:p>
          <a:p>
            <a:endParaRPr lang="en-IN" dirty="0"/>
          </a:p>
          <a:p>
            <a:endParaRPr lang="en-IN" dirty="0"/>
          </a:p>
          <a:p>
            <a:endParaRPr lang="en-IN"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1523288"/>
            <a:ext cx="9099405"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076" y="2754525"/>
            <a:ext cx="7177848" cy="405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normAutofit fontScale="90000"/>
          </a:bodyPr>
          <a:lstStyle/>
          <a:p>
            <a:br>
              <a:rPr lang="en-IN" dirty="0"/>
            </a:br>
            <a:br>
              <a:rPr lang="en-IN" dirty="0"/>
            </a:br>
            <a:br>
              <a:rPr lang="en-IN" dirty="0"/>
            </a:br>
            <a:endParaRPr lang="en-IN" dirty="0"/>
          </a:p>
        </p:txBody>
      </p:sp>
    </p:spTree>
    <p:extLst>
      <p:ext uri="{BB962C8B-B14F-4D97-AF65-F5344CB8AC3E}">
        <p14:creationId xmlns:p14="http://schemas.microsoft.com/office/powerpoint/2010/main" val="2054855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08382"/>
            <a:ext cx="8820472" cy="4448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915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0"/>
            <a:ext cx="8630115" cy="4276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4365104"/>
            <a:ext cx="4608512" cy="2862322"/>
          </a:xfrm>
          <a:prstGeom prst="rect">
            <a:avLst/>
          </a:prstGeom>
          <a:noFill/>
        </p:spPr>
        <p:txBody>
          <a:bodyPr wrap="square" rtlCol="0">
            <a:spAutoFit/>
          </a:bodyPr>
          <a:lstStyle/>
          <a:p>
            <a:r>
              <a:rPr lang="en-IN" dirty="0"/>
              <a:t>8421</a:t>
            </a:r>
          </a:p>
          <a:p>
            <a:r>
              <a:rPr lang="en-IN" dirty="0"/>
              <a:t> </a:t>
            </a:r>
          </a:p>
          <a:p>
            <a:r>
              <a:rPr lang="en-IN" dirty="0"/>
              <a:t>0010        2</a:t>
            </a:r>
          </a:p>
          <a:p>
            <a:r>
              <a:rPr lang="en-IN" dirty="0"/>
              <a:t>0100       4</a:t>
            </a:r>
          </a:p>
          <a:p>
            <a:r>
              <a:rPr lang="en-IN" dirty="0"/>
              <a:t>1000       8      </a:t>
            </a:r>
          </a:p>
          <a:p>
            <a:r>
              <a:rPr lang="en-IN" dirty="0"/>
              <a:t>SHIFT LHS =====MULTIPLY BY 2</a:t>
            </a:r>
          </a:p>
          <a:p>
            <a:r>
              <a:rPr lang="en-IN" dirty="0"/>
              <a:t>SHIFT RHS=========DIVISION 2</a:t>
            </a:r>
          </a:p>
          <a:p>
            <a:r>
              <a:rPr lang="en-IN" dirty="0"/>
              <a:t> </a:t>
            </a:r>
          </a:p>
          <a:p>
            <a:endParaRPr lang="en-IN" dirty="0"/>
          </a:p>
          <a:p>
            <a:r>
              <a:rPr lang="en-IN" dirty="0"/>
              <a:t>      </a:t>
            </a:r>
          </a:p>
        </p:txBody>
      </p:sp>
    </p:spTree>
    <p:extLst>
      <p:ext uri="{BB962C8B-B14F-4D97-AF65-F5344CB8AC3E}">
        <p14:creationId xmlns:p14="http://schemas.microsoft.com/office/powerpoint/2010/main" val="2957261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7019997"/>
              </p:ext>
            </p:extLst>
          </p:nvPr>
        </p:nvGraphicFramePr>
        <p:xfrm>
          <a:off x="323528" y="4653136"/>
          <a:ext cx="8640960" cy="1911585"/>
        </p:xfrm>
        <a:graphic>
          <a:graphicData uri="http://schemas.openxmlformats.org/drawingml/2006/table">
            <a:tbl>
              <a:tblPr firstRow="1" bandRow="1">
                <a:tableStyleId>{5C22544A-7EE6-4342-B048-85BDC9FD1C3A}</a:tableStyleId>
              </a:tblPr>
              <a:tblGrid>
                <a:gridCol w="2160240">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gridCol w="2160240">
                  <a:extLst>
                    <a:ext uri="{9D8B030D-6E8A-4147-A177-3AD203B41FA5}">
                      <a16:colId xmlns:a16="http://schemas.microsoft.com/office/drawing/2014/main" val="20003"/>
                    </a:ext>
                  </a:extLst>
                </a:gridCol>
              </a:tblGrid>
              <a:tr h="692385">
                <a:tc>
                  <a:txBody>
                    <a:bodyPr/>
                    <a:lstStyle/>
                    <a:p>
                      <a:r>
                        <a:rPr lang="en-IN" sz="1400" dirty="0"/>
                        <a:t>Type</a:t>
                      </a:r>
                      <a:r>
                        <a:rPr lang="en-IN" sz="1400" baseline="0" dirty="0"/>
                        <a:t> </a:t>
                      </a:r>
                      <a:endParaRPr lang="en-IN" sz="1400" dirty="0"/>
                    </a:p>
                  </a:txBody>
                  <a:tcPr/>
                </a:tc>
                <a:tc>
                  <a:txBody>
                    <a:bodyPr/>
                    <a:lstStyle/>
                    <a:p>
                      <a:r>
                        <a:rPr lang="en-IN" sz="1400" dirty="0"/>
                        <a:t>FOR 4 BIT (IN) </a:t>
                      </a:r>
                    </a:p>
                  </a:txBody>
                  <a:tcPr/>
                </a:tc>
                <a:tc>
                  <a:txBody>
                    <a:bodyPr/>
                    <a:lstStyle/>
                    <a:p>
                      <a:r>
                        <a:rPr lang="en-IN" sz="1400" dirty="0"/>
                        <a:t>OUTPUT</a:t>
                      </a:r>
                    </a:p>
                  </a:txBody>
                  <a:tcPr/>
                </a:tc>
                <a:tc>
                  <a:txBody>
                    <a:bodyPr/>
                    <a:lstStyle/>
                    <a:p>
                      <a:r>
                        <a:rPr lang="en-IN" sz="1400" dirty="0"/>
                        <a:t>total number of clock cycles REQUIRED</a:t>
                      </a:r>
                    </a:p>
                  </a:txBody>
                  <a:tcPr/>
                </a:tc>
                <a:extLst>
                  <a:ext uri="{0D108BD9-81ED-4DB2-BD59-A6C34878D82A}">
                    <a16:rowId xmlns:a16="http://schemas.microsoft.com/office/drawing/2014/main" val="10000"/>
                  </a:ext>
                </a:extLst>
              </a:tr>
              <a:tr h="276954">
                <a:tc>
                  <a:txBody>
                    <a:bodyPr/>
                    <a:lstStyle/>
                    <a:p>
                      <a:r>
                        <a:rPr lang="en-IN" sz="1400" dirty="0"/>
                        <a:t>SISO</a:t>
                      </a:r>
                    </a:p>
                  </a:txBody>
                  <a:tcPr/>
                </a:tc>
                <a:tc>
                  <a:txBody>
                    <a:bodyPr/>
                    <a:lstStyle/>
                    <a:p>
                      <a:r>
                        <a:rPr lang="en-IN" sz="1400" dirty="0"/>
                        <a:t>4</a:t>
                      </a:r>
                      <a:r>
                        <a:rPr lang="en-IN" sz="1400" baseline="0" dirty="0"/>
                        <a:t> CLK</a:t>
                      </a:r>
                      <a:endParaRPr lang="en-IN" sz="1400" dirty="0"/>
                    </a:p>
                  </a:txBody>
                  <a:tcPr/>
                </a:tc>
                <a:tc>
                  <a:txBody>
                    <a:bodyPr/>
                    <a:lstStyle/>
                    <a:p>
                      <a:r>
                        <a:rPr lang="en-IN" sz="1400" dirty="0"/>
                        <a:t>4 CLK</a:t>
                      </a:r>
                    </a:p>
                  </a:txBody>
                  <a:tcPr/>
                </a:tc>
                <a:tc>
                  <a:txBody>
                    <a:bodyPr/>
                    <a:lstStyle/>
                    <a:p>
                      <a:r>
                        <a:rPr lang="en-IN" sz="1400" dirty="0"/>
                        <a:t>8</a:t>
                      </a:r>
                    </a:p>
                  </a:txBody>
                  <a:tcPr/>
                </a:tc>
                <a:extLst>
                  <a:ext uri="{0D108BD9-81ED-4DB2-BD59-A6C34878D82A}">
                    <a16:rowId xmlns:a16="http://schemas.microsoft.com/office/drawing/2014/main" val="10001"/>
                  </a:ext>
                </a:extLst>
              </a:tr>
              <a:tr h="276954">
                <a:tc>
                  <a:txBody>
                    <a:bodyPr/>
                    <a:lstStyle/>
                    <a:p>
                      <a:r>
                        <a:rPr lang="en-IN" sz="1400" dirty="0"/>
                        <a:t>SIPO</a:t>
                      </a:r>
                    </a:p>
                  </a:txBody>
                  <a:tcPr/>
                </a:tc>
                <a:tc>
                  <a:txBody>
                    <a:bodyPr/>
                    <a:lstStyle/>
                    <a:p>
                      <a:r>
                        <a:rPr lang="en-IN" sz="1400" dirty="0"/>
                        <a:t>4 CLK</a:t>
                      </a:r>
                    </a:p>
                  </a:txBody>
                  <a:tcPr/>
                </a:tc>
                <a:tc>
                  <a:txBody>
                    <a:bodyPr/>
                    <a:lstStyle/>
                    <a:p>
                      <a:r>
                        <a:rPr lang="en-IN" sz="1400" dirty="0"/>
                        <a:t>1 CLK</a:t>
                      </a:r>
                    </a:p>
                  </a:txBody>
                  <a:tcPr/>
                </a:tc>
                <a:tc>
                  <a:txBody>
                    <a:bodyPr/>
                    <a:lstStyle/>
                    <a:p>
                      <a:r>
                        <a:rPr lang="en-IN" sz="1400" dirty="0"/>
                        <a:t>5</a:t>
                      </a:r>
                    </a:p>
                  </a:txBody>
                  <a:tcPr/>
                </a:tc>
                <a:extLst>
                  <a:ext uri="{0D108BD9-81ED-4DB2-BD59-A6C34878D82A}">
                    <a16:rowId xmlns:a16="http://schemas.microsoft.com/office/drawing/2014/main" val="10002"/>
                  </a:ext>
                </a:extLst>
              </a:tr>
              <a:tr h="276954">
                <a:tc>
                  <a:txBody>
                    <a:bodyPr/>
                    <a:lstStyle/>
                    <a:p>
                      <a:r>
                        <a:rPr lang="en-IN" sz="1400" dirty="0"/>
                        <a:t>PISO</a:t>
                      </a:r>
                    </a:p>
                  </a:txBody>
                  <a:tcPr/>
                </a:tc>
                <a:tc>
                  <a:txBody>
                    <a:bodyPr/>
                    <a:lstStyle/>
                    <a:p>
                      <a:r>
                        <a:rPr lang="en-IN" sz="1400" dirty="0"/>
                        <a:t>1 CLK</a:t>
                      </a:r>
                    </a:p>
                  </a:txBody>
                  <a:tcPr/>
                </a:tc>
                <a:tc>
                  <a:txBody>
                    <a:bodyPr/>
                    <a:lstStyle/>
                    <a:p>
                      <a:r>
                        <a:rPr lang="en-IN" sz="1400" dirty="0"/>
                        <a:t>4 CLK</a:t>
                      </a:r>
                    </a:p>
                  </a:txBody>
                  <a:tcPr/>
                </a:tc>
                <a:tc>
                  <a:txBody>
                    <a:bodyPr/>
                    <a:lstStyle/>
                    <a:p>
                      <a:r>
                        <a:rPr lang="en-IN" sz="1400" dirty="0"/>
                        <a:t>5</a:t>
                      </a:r>
                    </a:p>
                  </a:txBody>
                  <a:tcPr/>
                </a:tc>
                <a:extLst>
                  <a:ext uri="{0D108BD9-81ED-4DB2-BD59-A6C34878D82A}">
                    <a16:rowId xmlns:a16="http://schemas.microsoft.com/office/drawing/2014/main" val="10003"/>
                  </a:ext>
                </a:extLst>
              </a:tr>
              <a:tr h="276954">
                <a:tc>
                  <a:txBody>
                    <a:bodyPr/>
                    <a:lstStyle/>
                    <a:p>
                      <a:r>
                        <a:rPr lang="en-IN" sz="1400" dirty="0"/>
                        <a:t>PIPO</a:t>
                      </a:r>
                    </a:p>
                  </a:txBody>
                  <a:tcPr/>
                </a:tc>
                <a:tc>
                  <a:txBody>
                    <a:bodyPr/>
                    <a:lstStyle/>
                    <a:p>
                      <a:r>
                        <a:rPr lang="en-IN" sz="1400" dirty="0"/>
                        <a:t>1 CLK</a:t>
                      </a:r>
                    </a:p>
                  </a:txBody>
                  <a:tcPr/>
                </a:tc>
                <a:tc>
                  <a:txBody>
                    <a:bodyPr/>
                    <a:lstStyle/>
                    <a:p>
                      <a:r>
                        <a:rPr lang="en-IN" sz="1400" dirty="0"/>
                        <a:t>1CLK</a:t>
                      </a:r>
                    </a:p>
                  </a:txBody>
                  <a:tcPr/>
                </a:tc>
                <a:tc>
                  <a:txBody>
                    <a:bodyPr/>
                    <a:lstStyle/>
                    <a:p>
                      <a:r>
                        <a:rPr lang="en-IN" sz="1400" dirty="0"/>
                        <a:t>2</a:t>
                      </a:r>
                    </a:p>
                  </a:txBody>
                  <a:tcPr/>
                </a:tc>
                <a:extLst>
                  <a:ext uri="{0D108BD9-81ED-4DB2-BD59-A6C34878D82A}">
                    <a16:rowId xmlns:a16="http://schemas.microsoft.com/office/drawing/2014/main" val="10004"/>
                  </a:ext>
                </a:extLst>
              </a:tr>
            </a:tbl>
          </a:graphicData>
        </a:graphic>
      </p:graphicFrame>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
            <a:ext cx="10776527" cy="6453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1240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8421</a:t>
            </a:r>
          </a:p>
        </p:txBody>
      </p:sp>
      <p:sp>
        <p:nvSpPr>
          <p:cNvPr id="3" name="Content Placeholder 2"/>
          <p:cNvSpPr>
            <a:spLocks noGrp="1"/>
          </p:cNvSpPr>
          <p:nvPr>
            <p:ph idx="1"/>
          </p:nvPr>
        </p:nvSpPr>
        <p:spPr/>
        <p:txBody>
          <a:bodyPr/>
          <a:lstStyle/>
          <a:p>
            <a:endParaRPr lang="en-IN"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1" y="620688"/>
            <a:ext cx="9144001" cy="4621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886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61" y="908720"/>
            <a:ext cx="9696450"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730958555"/>
              </p:ext>
            </p:extLst>
          </p:nvPr>
        </p:nvGraphicFramePr>
        <p:xfrm>
          <a:off x="1187624" y="4696522"/>
          <a:ext cx="6096000" cy="40690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149736">
                <a:tc>
                  <a:txBody>
                    <a:bodyPr/>
                    <a:lstStyle/>
                    <a:p>
                      <a:r>
                        <a:rPr lang="en-IN" dirty="0"/>
                        <a:t>1010</a:t>
                      </a:r>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t>1</a:t>
                      </a:r>
                      <a:r>
                        <a:rPr lang="en-IN" baseline="30000" dirty="0"/>
                        <a:t>ST</a:t>
                      </a:r>
                      <a:r>
                        <a:rPr lang="en-IN" dirty="0"/>
                        <a:t> CLK</a:t>
                      </a:r>
                    </a:p>
                  </a:txBody>
                  <a:tcPr/>
                </a:tc>
                <a:tc>
                  <a:txBody>
                    <a:bodyPr/>
                    <a:lstStyle/>
                    <a:p>
                      <a:r>
                        <a:rPr lang="en-IN" dirty="0"/>
                        <a:t>0</a:t>
                      </a:r>
                    </a:p>
                  </a:txBody>
                  <a:tcPr/>
                </a:tc>
                <a:tc>
                  <a:txBody>
                    <a:bodyPr/>
                    <a:lstStyle/>
                    <a:p>
                      <a:endParaRPr lang="en-IN" dirty="0"/>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10001"/>
                  </a:ext>
                </a:extLst>
              </a:tr>
              <a:tr h="370840">
                <a:tc>
                  <a:txBody>
                    <a:bodyPr/>
                    <a:lstStyle/>
                    <a:p>
                      <a:r>
                        <a:rPr lang="en-IN" dirty="0"/>
                        <a:t>2ND</a:t>
                      </a:r>
                    </a:p>
                  </a:txBody>
                  <a:tcPr/>
                </a:tc>
                <a:tc>
                  <a:txBody>
                    <a:bodyPr/>
                    <a:lstStyle/>
                    <a:p>
                      <a:r>
                        <a:rPr lang="en-IN" dirty="0"/>
                        <a:t>1</a:t>
                      </a:r>
                    </a:p>
                  </a:txBody>
                  <a:tcPr/>
                </a:tc>
                <a:tc>
                  <a:txBody>
                    <a:bodyPr/>
                    <a:lstStyle/>
                    <a:p>
                      <a:r>
                        <a:rPr lang="en-IN" dirty="0"/>
                        <a:t>0</a:t>
                      </a:r>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2"/>
                  </a:ext>
                </a:extLst>
              </a:tr>
              <a:tr h="370840">
                <a:tc>
                  <a:txBody>
                    <a:bodyPr/>
                    <a:lstStyle/>
                    <a:p>
                      <a:r>
                        <a:rPr lang="en-IN" dirty="0"/>
                        <a:t>3</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endParaRPr lang="en-IN" dirty="0"/>
                    </a:p>
                  </a:txBody>
                  <a:tcPr/>
                </a:tc>
                <a:extLst>
                  <a:ext uri="{0D108BD9-81ED-4DB2-BD59-A6C34878D82A}">
                    <a16:rowId xmlns:a16="http://schemas.microsoft.com/office/drawing/2014/main" val="10003"/>
                  </a:ext>
                </a:extLst>
              </a:tr>
              <a:tr h="370840">
                <a:tc>
                  <a:txBody>
                    <a:bodyPr/>
                    <a:lstStyle/>
                    <a:p>
                      <a:r>
                        <a:rPr lang="en-IN" dirty="0"/>
                        <a:t>4</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0004"/>
                  </a:ext>
                </a:extLst>
              </a:tr>
              <a:tr h="370840">
                <a:tc>
                  <a:txBody>
                    <a:bodyPr/>
                    <a:lstStyle/>
                    <a:p>
                      <a:r>
                        <a:rPr lang="en-IN" dirty="0"/>
                        <a:t>5</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5"/>
                  </a:ext>
                </a:extLst>
              </a:tr>
              <a:tr h="300320">
                <a:tc>
                  <a:txBody>
                    <a:bodyPr/>
                    <a:lstStyle/>
                    <a:p>
                      <a:r>
                        <a:rPr lang="en-IN" dirty="0"/>
                        <a:t>6</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0006"/>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7"/>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8"/>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9"/>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837730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1124"/>
            <a:ext cx="9217024" cy="4189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503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a:bodyPr>
          <a:lstStyle/>
          <a:p>
            <a:pPr algn="just"/>
            <a:r>
              <a:rPr lang="en-IN" dirty="0"/>
              <a:t>Sequential circuits are essentially consisting of combinational circuits with feedback. Figure 1 represents a generalized block diagram of sequential circuits. </a:t>
            </a:r>
          </a:p>
          <a:p>
            <a:pPr algn="just"/>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2" y="2204864"/>
            <a:ext cx="726757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1697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5863"/>
            <a:ext cx="9544050"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092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764704"/>
            <a:ext cx="8128595" cy="474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1783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3950"/>
            <a:ext cx="9934575"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2775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40"/>
            <a:ext cx="8791078"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654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404664"/>
            <a:ext cx="9039225"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7840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8427375"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25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48680"/>
            <a:ext cx="791527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0882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97" y="1"/>
            <a:ext cx="7937711" cy="3630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Elbow Connector 2"/>
          <p:cNvCxnSpPr/>
          <p:nvPr/>
        </p:nvCxnSpPr>
        <p:spPr>
          <a:xfrm>
            <a:off x="4737898" y="1756589"/>
            <a:ext cx="1080120" cy="409957"/>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3094900282"/>
              </p:ext>
            </p:extLst>
          </p:nvPr>
        </p:nvGraphicFramePr>
        <p:xfrm>
          <a:off x="1115616" y="3645024"/>
          <a:ext cx="6096000" cy="3510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IN" dirty="0"/>
                        <a:t>CLK</a:t>
                      </a:r>
                    </a:p>
                  </a:txBody>
                  <a:tcPr/>
                </a:tc>
                <a:tc>
                  <a:txBody>
                    <a:bodyPr/>
                    <a:lstStyle/>
                    <a:p>
                      <a:r>
                        <a:rPr lang="en-IN" dirty="0"/>
                        <a:t>Q2</a:t>
                      </a:r>
                    </a:p>
                  </a:txBody>
                  <a:tcPr/>
                </a:tc>
                <a:tc>
                  <a:txBody>
                    <a:bodyPr/>
                    <a:lstStyle/>
                    <a:p>
                      <a:r>
                        <a:rPr lang="en-IN" dirty="0"/>
                        <a:t>Q1</a:t>
                      </a:r>
                    </a:p>
                  </a:txBody>
                  <a:tcPr/>
                </a:tc>
                <a:tc>
                  <a:txBody>
                    <a:bodyPr/>
                    <a:lstStyle/>
                    <a:p>
                      <a:r>
                        <a:rPr lang="en-IN" dirty="0"/>
                        <a:t>Q0</a:t>
                      </a:r>
                    </a:p>
                  </a:txBody>
                  <a:tcPr/>
                </a:tc>
                <a:tc>
                  <a:txBody>
                    <a:bodyPr/>
                    <a:lstStyle/>
                    <a:p>
                      <a:r>
                        <a:rPr lang="en-IN" dirty="0"/>
                        <a:t>DECIMAL </a:t>
                      </a:r>
                    </a:p>
                  </a:txBody>
                  <a:tcPr/>
                </a:tc>
                <a:extLst>
                  <a:ext uri="{0D108BD9-81ED-4DB2-BD59-A6C34878D82A}">
                    <a16:rowId xmlns:a16="http://schemas.microsoft.com/office/drawing/2014/main" val="10000"/>
                  </a:ext>
                </a:extLst>
              </a:tr>
              <a:tr h="370840">
                <a:tc>
                  <a:txBody>
                    <a:bodyPr/>
                    <a:lstStyle/>
                    <a:p>
                      <a:r>
                        <a:rPr lang="en-IN" dirty="0"/>
                        <a:t>NO CLK(RESET)</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r h="370840">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2"/>
                  </a:ext>
                </a:extLst>
              </a:tr>
              <a:tr h="370840">
                <a:tc>
                  <a:txBody>
                    <a:bodyPr/>
                    <a:lstStyle/>
                    <a:p>
                      <a:r>
                        <a:rPr lang="en-IN" dirty="0"/>
                        <a:t>2</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2</a:t>
                      </a:r>
                    </a:p>
                  </a:txBody>
                  <a:tcPr/>
                </a:tc>
                <a:extLst>
                  <a:ext uri="{0D108BD9-81ED-4DB2-BD59-A6C34878D82A}">
                    <a16:rowId xmlns:a16="http://schemas.microsoft.com/office/drawing/2014/main" val="10003"/>
                  </a:ext>
                </a:extLst>
              </a:tr>
              <a:tr h="370840">
                <a:tc>
                  <a:txBody>
                    <a:bodyPr/>
                    <a:lstStyle/>
                    <a:p>
                      <a:r>
                        <a:rPr lang="en-IN" dirty="0"/>
                        <a:t>3</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3</a:t>
                      </a:r>
                    </a:p>
                  </a:txBody>
                  <a:tcPr/>
                </a:tc>
                <a:extLst>
                  <a:ext uri="{0D108BD9-81ED-4DB2-BD59-A6C34878D82A}">
                    <a16:rowId xmlns:a16="http://schemas.microsoft.com/office/drawing/2014/main" val="10004"/>
                  </a:ext>
                </a:extLst>
              </a:tr>
              <a:tr h="370840">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4</a:t>
                      </a:r>
                    </a:p>
                  </a:txBody>
                  <a:tcPr/>
                </a:tc>
                <a:extLst>
                  <a:ext uri="{0D108BD9-81ED-4DB2-BD59-A6C34878D82A}">
                    <a16:rowId xmlns:a16="http://schemas.microsoft.com/office/drawing/2014/main" val="10005"/>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r>
                        <a:rPr lang="en-IN" dirty="0"/>
                        <a:t>5</a:t>
                      </a:r>
                    </a:p>
                  </a:txBody>
                  <a:tcPr/>
                </a:tc>
                <a:extLst>
                  <a:ext uri="{0D108BD9-81ED-4DB2-BD59-A6C34878D82A}">
                    <a16:rowId xmlns:a16="http://schemas.microsoft.com/office/drawing/2014/main" val="10006"/>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21750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764704"/>
            <a:ext cx="8867785"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705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9700"/>
            <a:ext cx="94488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086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rmAutofit lnSpcReduction="10000"/>
          </a:bodyPr>
          <a:lstStyle/>
          <a:p>
            <a:pPr algn="just"/>
            <a:r>
              <a:rPr lang="en-IN" dirty="0"/>
              <a:t>The combinational logic circuit (containing AND, OR etc.) has two sets of inputs i.e. the external (present) inputs and the (past) inputs fed back from output through memory. </a:t>
            </a:r>
          </a:p>
          <a:p>
            <a:pPr algn="just"/>
            <a:r>
              <a:rPr lang="en-IN" dirty="0"/>
              <a:t>The memory stores an output from the combinational circuit that is fed back to the combinational logic input to constitute the past inputs (present state) of the circuit. </a:t>
            </a:r>
          </a:p>
          <a:p>
            <a:pPr algn="just"/>
            <a:r>
              <a:rPr lang="en-IN" dirty="0"/>
              <a:t>The output from the combinational logic that forms the inputs to the sequential circuit elements constitutes the next state of the circuit. </a:t>
            </a:r>
          </a:p>
          <a:p>
            <a:endParaRPr lang="en-IN" dirty="0"/>
          </a:p>
        </p:txBody>
      </p:sp>
    </p:spTree>
    <p:extLst>
      <p:ext uri="{BB962C8B-B14F-4D97-AF65-F5344CB8AC3E}">
        <p14:creationId xmlns:p14="http://schemas.microsoft.com/office/powerpoint/2010/main" val="1975689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980728"/>
            <a:ext cx="896302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0214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648"/>
            <a:ext cx="8568952"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681948150"/>
              </p:ext>
            </p:extLst>
          </p:nvPr>
        </p:nvGraphicFramePr>
        <p:xfrm>
          <a:off x="2123728" y="4437112"/>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IN" dirty="0" err="1"/>
                        <a:t>clk</a:t>
                      </a:r>
                      <a:endParaRPr lang="en-IN" dirty="0"/>
                    </a:p>
                  </a:txBody>
                  <a:tcPr/>
                </a:tc>
                <a:tc>
                  <a:txBody>
                    <a:bodyPr/>
                    <a:lstStyle/>
                    <a:p>
                      <a:r>
                        <a:rPr lang="en-IN" dirty="0"/>
                        <a:t>Q1</a:t>
                      </a:r>
                    </a:p>
                  </a:txBody>
                  <a:tcPr/>
                </a:tc>
                <a:tc>
                  <a:txBody>
                    <a:bodyPr/>
                    <a:lstStyle/>
                    <a:p>
                      <a:r>
                        <a:rPr lang="en-IN" dirty="0"/>
                        <a:t>Q0</a:t>
                      </a:r>
                    </a:p>
                  </a:txBody>
                  <a:tcPr/>
                </a:tc>
                <a:tc>
                  <a:txBody>
                    <a:bodyPr/>
                    <a:lstStyle/>
                    <a:p>
                      <a:r>
                        <a:rPr lang="en-IN" dirty="0"/>
                        <a:t>DECIMAL</a:t>
                      </a:r>
                    </a:p>
                  </a:txBody>
                  <a:tcPr/>
                </a:tc>
                <a:extLst>
                  <a:ext uri="{0D108BD9-81ED-4DB2-BD59-A6C34878D82A}">
                    <a16:rowId xmlns:a16="http://schemas.microsoft.com/office/drawing/2014/main" val="10000"/>
                  </a:ext>
                </a:extLst>
              </a:tr>
              <a:tr h="370840">
                <a:tc>
                  <a:txBody>
                    <a:bodyPr/>
                    <a:lstStyle/>
                    <a:p>
                      <a:r>
                        <a:rPr lang="en-IN" dirty="0"/>
                        <a:t>NO (RESET)</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1"/>
                  </a:ext>
                </a:extLst>
              </a:tr>
              <a:tr h="370840">
                <a:tc>
                  <a:txBody>
                    <a:bodyPr/>
                    <a:lstStyle/>
                    <a:p>
                      <a:r>
                        <a:rPr lang="en-IN" dirty="0"/>
                        <a:t>1</a:t>
                      </a:r>
                      <a:r>
                        <a:rPr lang="en-IN" baseline="30000" dirty="0"/>
                        <a:t>ST</a:t>
                      </a:r>
                      <a:r>
                        <a:rPr lang="en-IN" dirty="0"/>
                        <a:t> FALLING </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2"/>
                  </a:ext>
                </a:extLst>
              </a:tr>
              <a:tr h="370840">
                <a:tc>
                  <a:txBody>
                    <a:bodyPr/>
                    <a:lstStyle/>
                    <a:p>
                      <a:endParaRPr lang="en-IN" dirty="0"/>
                    </a:p>
                  </a:txBody>
                  <a:tcPr/>
                </a:tc>
                <a:tc>
                  <a:txBody>
                    <a:bodyPr/>
                    <a:lstStyle/>
                    <a:p>
                      <a:r>
                        <a:rPr lang="en-IN" dirty="0"/>
                        <a:t>1</a:t>
                      </a:r>
                    </a:p>
                  </a:txBody>
                  <a:tcPr/>
                </a:tc>
                <a:tc>
                  <a:txBody>
                    <a:bodyPr/>
                    <a:lstStyle/>
                    <a:p>
                      <a:r>
                        <a:rPr lang="en-IN" dirty="0"/>
                        <a:t>0</a:t>
                      </a:r>
                    </a:p>
                  </a:txBody>
                  <a:tcPr/>
                </a:tc>
                <a:tc>
                  <a:txBody>
                    <a:bodyPr/>
                    <a:lstStyle/>
                    <a:p>
                      <a:r>
                        <a:rPr lang="en-IN" dirty="0"/>
                        <a:t>2</a:t>
                      </a:r>
                    </a:p>
                  </a:txBody>
                  <a:tcPr/>
                </a:tc>
                <a:extLst>
                  <a:ext uri="{0D108BD9-81ED-4DB2-BD59-A6C34878D82A}">
                    <a16:rowId xmlns:a16="http://schemas.microsoft.com/office/drawing/2014/main" val="10003"/>
                  </a:ext>
                </a:extLst>
              </a:tr>
              <a:tr h="370840">
                <a:tc>
                  <a:txBody>
                    <a:bodyPr/>
                    <a:lstStyle/>
                    <a:p>
                      <a:endParaRPr lang="en-IN" dirty="0"/>
                    </a:p>
                  </a:txBody>
                  <a:tcPr/>
                </a:tc>
                <a:tc>
                  <a:txBody>
                    <a:bodyPr/>
                    <a:lstStyle/>
                    <a:p>
                      <a:r>
                        <a:rPr lang="en-IN" dirty="0"/>
                        <a:t>1</a:t>
                      </a:r>
                    </a:p>
                  </a:txBody>
                  <a:tcPr/>
                </a:tc>
                <a:tc>
                  <a:txBody>
                    <a:bodyPr/>
                    <a:lstStyle/>
                    <a:p>
                      <a:r>
                        <a:rPr lang="en-IN" dirty="0"/>
                        <a:t>1</a:t>
                      </a:r>
                    </a:p>
                  </a:txBody>
                  <a:tcPr/>
                </a:tc>
                <a:tc>
                  <a:txBody>
                    <a:bodyPr/>
                    <a:lstStyle/>
                    <a:p>
                      <a:r>
                        <a:rPr lang="en-IN" dirty="0"/>
                        <a:t>3</a:t>
                      </a:r>
                    </a:p>
                  </a:txBody>
                  <a:tcPr/>
                </a:tc>
                <a:extLst>
                  <a:ext uri="{0D108BD9-81ED-4DB2-BD59-A6C34878D82A}">
                    <a16:rowId xmlns:a16="http://schemas.microsoft.com/office/drawing/2014/main" val="10004"/>
                  </a:ext>
                </a:extLst>
              </a:tr>
              <a:tr h="370840">
                <a:tc>
                  <a:txBody>
                    <a:bodyPr/>
                    <a:lstStyle/>
                    <a:p>
                      <a:endParaRPr lang="en-IN"/>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30753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3" y="908720"/>
            <a:ext cx="9488130" cy="464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5528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9" y="1392567"/>
            <a:ext cx="9159699" cy="3784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4519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 y="803784"/>
            <a:ext cx="9324528" cy="4327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179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324975"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6448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880633"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737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8640"/>
            <a:ext cx="8381532"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74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764704"/>
            <a:ext cx="7632848" cy="5632311"/>
          </a:xfrm>
          <a:prstGeom prst="rect">
            <a:avLst/>
          </a:prstGeom>
        </p:spPr>
        <p:txBody>
          <a:bodyPr wrap="square">
            <a:spAutoFit/>
          </a:bodyPr>
          <a:lstStyle/>
          <a:p>
            <a:pPr algn="just"/>
            <a:r>
              <a:rPr lang="en-IN" sz="2400" dirty="0"/>
              <a:t>A 4-bit synchronous counter uses flip-flops with propagation delay times of 15 ns each. The maximum possible time required for change of state will be…….?</a:t>
            </a:r>
          </a:p>
          <a:p>
            <a:pPr algn="just"/>
            <a:endParaRPr lang="en-IN" sz="2400" dirty="0"/>
          </a:p>
          <a:p>
            <a:pPr algn="just"/>
            <a:r>
              <a:rPr lang="en-IN" sz="2400" dirty="0" err="1"/>
              <a:t>Ans</a:t>
            </a:r>
            <a:r>
              <a:rPr lang="en-IN" sz="2400" dirty="0"/>
              <a:t> : 15 ns</a:t>
            </a:r>
          </a:p>
          <a:p>
            <a:pPr algn="just"/>
            <a:endParaRPr lang="en-IN" sz="2400" dirty="0"/>
          </a:p>
          <a:p>
            <a:pPr algn="just"/>
            <a:endParaRPr lang="en-IN" sz="2400" dirty="0"/>
          </a:p>
          <a:p>
            <a:pPr algn="just"/>
            <a:r>
              <a:rPr lang="en-IN" sz="2400" dirty="0"/>
              <a:t>A 4-bit Asynchronous counter uses flip-flops with propagation delay times of 15 ns each. The maximum possible time required for change of state will be…….?</a:t>
            </a:r>
          </a:p>
          <a:p>
            <a:pPr algn="just"/>
            <a:endParaRPr lang="en-IN" sz="2400" dirty="0"/>
          </a:p>
          <a:p>
            <a:pPr algn="just"/>
            <a:r>
              <a:rPr lang="en-IN" sz="2400" dirty="0" err="1"/>
              <a:t>Ans</a:t>
            </a:r>
            <a:r>
              <a:rPr lang="en-IN" sz="2400" dirty="0"/>
              <a:t> : 60 ns</a:t>
            </a:r>
          </a:p>
          <a:p>
            <a:pPr algn="just"/>
            <a:endParaRPr lang="en-IN" sz="2400" dirty="0"/>
          </a:p>
          <a:p>
            <a:pPr algn="just"/>
            <a:endParaRPr lang="en-IN" sz="2400" dirty="0"/>
          </a:p>
          <a:p>
            <a:pPr algn="just"/>
            <a:r>
              <a:rPr lang="en-IN" sz="2400" dirty="0"/>
              <a:t>Decade counter: 0 to 9 :=</a:t>
            </a:r>
            <a:r>
              <a:rPr lang="en-IN" sz="2400"/>
              <a:t>10 states= MOD 10  </a:t>
            </a:r>
            <a:endParaRPr lang="en-IN" sz="2400" dirty="0"/>
          </a:p>
        </p:txBody>
      </p:sp>
    </p:spTree>
    <p:extLst>
      <p:ext uri="{BB962C8B-B14F-4D97-AF65-F5344CB8AC3E}">
        <p14:creationId xmlns:p14="http://schemas.microsoft.com/office/powerpoint/2010/main" val="3846707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435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25151881"/>
              </p:ext>
            </p:extLst>
          </p:nvPr>
        </p:nvGraphicFramePr>
        <p:xfrm>
          <a:off x="611560" y="1124744"/>
          <a:ext cx="7992888" cy="523989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3224584">
                  <a:extLst>
                    <a:ext uri="{9D8B030D-6E8A-4147-A177-3AD203B41FA5}">
                      <a16:colId xmlns:a16="http://schemas.microsoft.com/office/drawing/2014/main" val="20001"/>
                    </a:ext>
                  </a:extLst>
                </a:gridCol>
                <a:gridCol w="2736304">
                  <a:extLst>
                    <a:ext uri="{9D8B030D-6E8A-4147-A177-3AD203B41FA5}">
                      <a16:colId xmlns:a16="http://schemas.microsoft.com/office/drawing/2014/main" val="20002"/>
                    </a:ext>
                  </a:extLst>
                </a:gridCol>
              </a:tblGrid>
              <a:tr h="424056">
                <a:tc>
                  <a:txBody>
                    <a:bodyPr/>
                    <a:lstStyle/>
                    <a:p>
                      <a:r>
                        <a:rPr lang="en-IN" sz="2000" dirty="0">
                          <a:latin typeface="Times New Roman" panose="02020603050405020304" pitchFamily="18" charset="0"/>
                          <a:cs typeface="Times New Roman" panose="02020603050405020304" pitchFamily="18" charset="0"/>
                        </a:rPr>
                        <a:t>Parameter</a:t>
                      </a:r>
                    </a:p>
                  </a:txBody>
                  <a:tcPr/>
                </a:tc>
                <a:tc>
                  <a:txBody>
                    <a:bodyPr/>
                    <a:lstStyle/>
                    <a:p>
                      <a:r>
                        <a:rPr lang="en-IN" sz="2000" dirty="0">
                          <a:latin typeface="Times New Roman" panose="02020603050405020304" pitchFamily="18" charset="0"/>
                          <a:cs typeface="Times New Roman" panose="02020603050405020304" pitchFamily="18" charset="0"/>
                        </a:rPr>
                        <a:t>Combinational Circuit</a:t>
                      </a:r>
                    </a:p>
                  </a:txBody>
                  <a:tcPr/>
                </a:tc>
                <a:tc>
                  <a:txBody>
                    <a:bodyPr/>
                    <a:lstStyle/>
                    <a:p>
                      <a:r>
                        <a:rPr lang="en-IN" sz="2000" dirty="0">
                          <a:latin typeface="Times New Roman" panose="02020603050405020304" pitchFamily="18" charset="0"/>
                          <a:cs typeface="Times New Roman" panose="02020603050405020304" pitchFamily="18" charset="0"/>
                        </a:rPr>
                        <a:t>Sequential Circuit </a:t>
                      </a:r>
                    </a:p>
                  </a:txBody>
                  <a:tcPr/>
                </a:tc>
                <a:extLst>
                  <a:ext uri="{0D108BD9-81ED-4DB2-BD59-A6C34878D82A}">
                    <a16:rowId xmlns:a16="http://schemas.microsoft.com/office/drawing/2014/main" val="10000"/>
                  </a:ext>
                </a:extLst>
              </a:tr>
              <a:tr h="370840">
                <a:tc>
                  <a:txBody>
                    <a:bodyPr/>
                    <a:lstStyle/>
                    <a:p>
                      <a:r>
                        <a:rPr lang="en-IN" sz="2000" dirty="0">
                          <a:latin typeface="Times New Roman" panose="02020603050405020304" pitchFamily="18" charset="0"/>
                          <a:cs typeface="Times New Roman" panose="02020603050405020304" pitchFamily="18" charset="0"/>
                        </a:rPr>
                        <a:t>1. Principle </a:t>
                      </a:r>
                    </a:p>
                  </a:txBody>
                  <a:tcPr/>
                </a:tc>
                <a:tc>
                  <a:txBody>
                    <a:bodyPr/>
                    <a:lstStyle/>
                    <a:p>
                      <a:r>
                        <a:rPr lang="en-IN" sz="2000" dirty="0">
                          <a:latin typeface="Times New Roman" panose="02020603050405020304" pitchFamily="18" charset="0"/>
                          <a:cs typeface="Times New Roman" panose="02020603050405020304" pitchFamily="18" charset="0"/>
                        </a:rPr>
                        <a:t>At any time, outputs are dependent on combination of present inputs </a:t>
                      </a:r>
                    </a:p>
                  </a:txBody>
                  <a:tcPr/>
                </a:tc>
                <a:tc>
                  <a:txBody>
                    <a:bodyPr/>
                    <a:lstStyle/>
                    <a:p>
                      <a:r>
                        <a:rPr lang="en-IN" sz="2000" dirty="0">
                          <a:latin typeface="Times New Roman" panose="02020603050405020304" pitchFamily="18" charset="0"/>
                          <a:cs typeface="Times New Roman" panose="02020603050405020304" pitchFamily="18" charset="0"/>
                        </a:rPr>
                        <a:t>At any time, outputs are dependent not only on present inputs but also on past inputs </a:t>
                      </a:r>
                    </a:p>
                  </a:txBody>
                  <a:tcPr/>
                </a:tc>
                <a:extLst>
                  <a:ext uri="{0D108BD9-81ED-4DB2-BD59-A6C34878D82A}">
                    <a16:rowId xmlns:a16="http://schemas.microsoft.com/office/drawing/2014/main" val="10001"/>
                  </a:ext>
                </a:extLst>
              </a:tr>
              <a:tr h="370840">
                <a:tc>
                  <a:txBody>
                    <a:bodyPr/>
                    <a:lstStyle/>
                    <a:p>
                      <a:r>
                        <a:rPr lang="en-IN" sz="2000" dirty="0">
                          <a:latin typeface="Times New Roman" panose="02020603050405020304" pitchFamily="18" charset="0"/>
                          <a:cs typeface="Times New Roman" panose="02020603050405020304" pitchFamily="18" charset="0"/>
                        </a:rPr>
                        <a:t>2. Memory </a:t>
                      </a:r>
                    </a:p>
                  </a:txBody>
                  <a:tcPr/>
                </a:tc>
                <a:tc>
                  <a:txBody>
                    <a:bodyPr/>
                    <a:lstStyle/>
                    <a:p>
                      <a:r>
                        <a:rPr lang="en-IN" sz="2000" dirty="0">
                          <a:latin typeface="Times New Roman" panose="02020603050405020304" pitchFamily="18" charset="0"/>
                          <a:cs typeface="Times New Roman" panose="02020603050405020304" pitchFamily="18" charset="0"/>
                        </a:rPr>
                        <a:t>Not present </a:t>
                      </a:r>
                    </a:p>
                  </a:txBody>
                  <a:tcPr/>
                </a:tc>
                <a:tc>
                  <a:txBody>
                    <a:bodyPr/>
                    <a:lstStyle/>
                    <a:p>
                      <a:r>
                        <a:rPr lang="en-IN" sz="2000" dirty="0">
                          <a:latin typeface="Times New Roman" panose="02020603050405020304" pitchFamily="18" charset="0"/>
                          <a:cs typeface="Times New Roman" panose="02020603050405020304" pitchFamily="18" charset="0"/>
                        </a:rPr>
                        <a:t>Required to store past inputs/output</a:t>
                      </a:r>
                    </a:p>
                  </a:txBody>
                  <a:tcPr/>
                </a:tc>
                <a:extLst>
                  <a:ext uri="{0D108BD9-81ED-4DB2-BD59-A6C34878D82A}">
                    <a16:rowId xmlns:a16="http://schemas.microsoft.com/office/drawing/2014/main" val="10002"/>
                  </a:ext>
                </a:extLst>
              </a:tr>
              <a:tr h="370840">
                <a:tc>
                  <a:txBody>
                    <a:bodyPr/>
                    <a:lstStyle/>
                    <a:p>
                      <a:r>
                        <a:rPr lang="en-IN" sz="2000" dirty="0">
                          <a:latin typeface="Times New Roman" panose="02020603050405020304" pitchFamily="18" charset="0"/>
                          <a:cs typeface="Times New Roman" panose="02020603050405020304" pitchFamily="18" charset="0"/>
                        </a:rPr>
                        <a:t>3. Speed </a:t>
                      </a:r>
                    </a:p>
                  </a:txBody>
                  <a:tcPr/>
                </a:tc>
                <a:tc>
                  <a:txBody>
                    <a:bodyPr/>
                    <a:lstStyle/>
                    <a:p>
                      <a:r>
                        <a:rPr lang="en-IN" sz="2000" dirty="0">
                          <a:latin typeface="Times New Roman" panose="02020603050405020304" pitchFamily="18" charset="0"/>
                          <a:cs typeface="Times New Roman" panose="02020603050405020304" pitchFamily="18" charset="0"/>
                        </a:rPr>
                        <a:t>Faster</a:t>
                      </a:r>
                    </a:p>
                  </a:txBody>
                  <a:tcPr/>
                </a:tc>
                <a:tc>
                  <a:txBody>
                    <a:bodyPr/>
                    <a:lstStyle/>
                    <a:p>
                      <a:r>
                        <a:rPr lang="en-IN" sz="2000" dirty="0">
                          <a:latin typeface="Times New Roman" panose="02020603050405020304" pitchFamily="18" charset="0"/>
                          <a:cs typeface="Times New Roman" panose="02020603050405020304" pitchFamily="18" charset="0"/>
                        </a:rPr>
                        <a:t>Slower</a:t>
                      </a:r>
                    </a:p>
                  </a:txBody>
                  <a:tcPr/>
                </a:tc>
                <a:extLst>
                  <a:ext uri="{0D108BD9-81ED-4DB2-BD59-A6C34878D82A}">
                    <a16:rowId xmlns:a16="http://schemas.microsoft.com/office/drawing/2014/main" val="10003"/>
                  </a:ext>
                </a:extLst>
              </a:tr>
              <a:tr h="370840">
                <a:tc>
                  <a:txBody>
                    <a:bodyPr/>
                    <a:lstStyle/>
                    <a:p>
                      <a:r>
                        <a:rPr lang="en-IN" sz="2000" dirty="0">
                          <a:latin typeface="Times New Roman" panose="02020603050405020304" pitchFamily="18" charset="0"/>
                          <a:cs typeface="Times New Roman" panose="02020603050405020304" pitchFamily="18" charset="0"/>
                        </a:rPr>
                        <a:t>4. Clock</a:t>
                      </a:r>
                    </a:p>
                  </a:txBody>
                  <a:tcPr/>
                </a:tc>
                <a:tc>
                  <a:txBody>
                    <a:bodyPr/>
                    <a:lstStyle/>
                    <a:p>
                      <a:r>
                        <a:rPr lang="en-IN" sz="1800" b="0" i="0" kern="1200" dirty="0">
                          <a:solidFill>
                            <a:schemeClr val="dk1"/>
                          </a:solidFill>
                          <a:effectLst/>
                          <a:latin typeface="+mn-lt"/>
                          <a:ea typeface="+mn-ea"/>
                          <a:cs typeface="+mn-cs"/>
                        </a:rPr>
                        <a:t>Clock signal is not required.</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1800" b="0" i="0" kern="1200" dirty="0">
                          <a:solidFill>
                            <a:schemeClr val="dk1"/>
                          </a:solidFill>
                          <a:effectLst/>
                          <a:latin typeface="+mn-lt"/>
                          <a:ea typeface="+mn-ea"/>
                          <a:cs typeface="+mn-cs"/>
                        </a:rPr>
                        <a:t>Clock signal is required.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0">
                <a:tc>
                  <a:txBody>
                    <a:bodyPr/>
                    <a:lstStyle/>
                    <a:p>
                      <a:r>
                        <a:rPr lang="en-IN" sz="2000" dirty="0">
                          <a:latin typeface="Times New Roman" panose="02020603050405020304" pitchFamily="18" charset="0"/>
                          <a:cs typeface="Times New Roman" panose="02020603050405020304" pitchFamily="18" charset="0"/>
                        </a:rPr>
                        <a:t>5. Design </a:t>
                      </a:r>
                    </a:p>
                  </a:txBody>
                  <a:tcPr/>
                </a:tc>
                <a:tc>
                  <a:txBody>
                    <a:bodyPr/>
                    <a:lstStyle/>
                    <a:p>
                      <a:r>
                        <a:rPr lang="en-IN" sz="2000" dirty="0">
                          <a:latin typeface="Times New Roman" panose="02020603050405020304" pitchFamily="18" charset="0"/>
                          <a:cs typeface="Times New Roman" panose="02020603050405020304" pitchFamily="18" charset="0"/>
                        </a:rPr>
                        <a:t>Easier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dirty="0">
                          <a:latin typeface="Times New Roman" panose="02020603050405020304" pitchFamily="18" charset="0"/>
                          <a:cs typeface="Times New Roman" panose="02020603050405020304" pitchFamily="18" charset="0"/>
                        </a:rPr>
                        <a:t>Comparatively difficult to design </a:t>
                      </a:r>
                    </a:p>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370840">
                <a:tc>
                  <a:txBody>
                    <a:bodyPr/>
                    <a:lstStyle/>
                    <a:p>
                      <a:r>
                        <a:rPr lang="en-IN" sz="2000" dirty="0">
                          <a:latin typeface="Times New Roman" panose="02020603050405020304" pitchFamily="18" charset="0"/>
                          <a:cs typeface="Times New Roman" panose="02020603050405020304" pitchFamily="18" charset="0"/>
                        </a:rPr>
                        <a:t>6. Ex </a:t>
                      </a:r>
                    </a:p>
                  </a:txBody>
                  <a:tcPr/>
                </a:tc>
                <a:tc>
                  <a:txBody>
                    <a:bodyPr/>
                    <a:lstStyle/>
                    <a:p>
                      <a:r>
                        <a:rPr lang="en-IN" sz="2000" dirty="0">
                          <a:latin typeface="Times New Roman" panose="02020603050405020304" pitchFamily="18" charset="0"/>
                          <a:cs typeface="Times New Roman" panose="02020603050405020304" pitchFamily="18" charset="0"/>
                        </a:rPr>
                        <a:t>MUX,DEMUX ENCODER DECODER</a:t>
                      </a:r>
                      <a:r>
                        <a:rPr lang="en-IN" sz="2000" baseline="0" dirty="0">
                          <a:latin typeface="Times New Roman" panose="02020603050405020304" pitchFamily="18" charset="0"/>
                          <a:cs typeface="Times New Roman" panose="02020603050405020304" pitchFamily="18" charset="0"/>
                        </a:rPr>
                        <a:t> ETC</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FLI</a:t>
                      </a:r>
                      <a:r>
                        <a:rPr lang="en-IN" sz="2000" baseline="0" dirty="0">
                          <a:latin typeface="Times New Roman" panose="02020603050405020304" pitchFamily="18" charset="0"/>
                          <a:cs typeface="Times New Roman" panose="02020603050405020304" pitchFamily="18" charset="0"/>
                        </a:rPr>
                        <a:t>P FLLOP, </a:t>
                      </a:r>
                      <a:r>
                        <a:rPr lang="en-IN" sz="2000" dirty="0">
                          <a:latin typeface="Times New Roman" panose="02020603050405020304" pitchFamily="18" charset="0"/>
                          <a:cs typeface="Times New Roman" panose="02020603050405020304" pitchFamily="18" charset="0"/>
                        </a:rPr>
                        <a:t>COUNTER,SHIFT REGISTER1</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0045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sequential circuits </a:t>
            </a:r>
            <a:endParaRPr lang="en-IN" dirty="0"/>
          </a:p>
        </p:txBody>
      </p:sp>
      <p:sp>
        <p:nvSpPr>
          <p:cNvPr id="3" name="Content Placeholder 2"/>
          <p:cNvSpPr>
            <a:spLocks noGrp="1"/>
          </p:cNvSpPr>
          <p:nvPr>
            <p:ph idx="1"/>
          </p:nvPr>
        </p:nvSpPr>
        <p:spPr/>
        <p:txBody>
          <a:bodyPr>
            <a:noAutofit/>
          </a:bodyPr>
          <a:lstStyle/>
          <a:p>
            <a:pPr marL="0" indent="0" algn="just">
              <a:buNone/>
            </a:pPr>
            <a:r>
              <a:rPr lang="en-IN" dirty="0"/>
              <a:t>      There are two types of sequential circuits: </a:t>
            </a:r>
            <a:r>
              <a:rPr lang="en-IN" b="1" dirty="0"/>
              <a:t>Synchronous and Asynchronous.</a:t>
            </a:r>
          </a:p>
          <a:p>
            <a:pPr algn="just"/>
            <a:r>
              <a:rPr lang="en-IN" dirty="0"/>
              <a:t> 1. The outputs of Synchronous circuit changes only at specific time. This circuit achieves synchronization by using a timing signal called the clock. </a:t>
            </a:r>
          </a:p>
          <a:p>
            <a:pPr algn="just"/>
            <a:r>
              <a:rPr lang="en-IN" dirty="0"/>
              <a:t>2. In Asynchronous sequential circuits, the output changes at any time. No need of clock signal. </a:t>
            </a:r>
          </a:p>
        </p:txBody>
      </p:sp>
    </p:spTree>
    <p:extLst>
      <p:ext uri="{BB962C8B-B14F-4D97-AF65-F5344CB8AC3E}">
        <p14:creationId xmlns:p14="http://schemas.microsoft.com/office/powerpoint/2010/main" val="138818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Clock Signal and Triggering</a:t>
            </a:r>
            <a:br>
              <a:rPr lang="en-IN" dirty="0"/>
            </a:br>
            <a:endParaRPr lang="en-IN" dirty="0"/>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08720"/>
            <a:ext cx="8545395"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46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898014"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103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38" y="0"/>
            <a:ext cx="7945854" cy="518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73" y="4725144"/>
            <a:ext cx="7945319" cy="209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459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15427</TotalTime>
  <Words>938</Words>
  <Application>Microsoft Office PowerPoint</Application>
  <PresentationFormat>On-screen Show (4:3)</PresentationFormat>
  <Paragraphs>166</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Times New Roman</vt:lpstr>
      <vt:lpstr>Office Theme</vt:lpstr>
      <vt:lpstr>Unit 4 :  Sequential circuits </vt:lpstr>
      <vt:lpstr>Introduction</vt:lpstr>
      <vt:lpstr>PowerPoint Presentation</vt:lpstr>
      <vt:lpstr>PowerPoint Presentation</vt:lpstr>
      <vt:lpstr>PowerPoint Presentation</vt:lpstr>
      <vt:lpstr>Types of sequential circuits </vt:lpstr>
      <vt:lpstr>Clock Signal and Triggering </vt:lpstr>
      <vt:lpstr>PowerPoint Presentation</vt:lpstr>
      <vt:lpstr>PowerPoint Presentation</vt:lpstr>
      <vt:lpstr>PowerPoint Presentation</vt:lpstr>
      <vt:lpstr>PowerPoint Presentation</vt:lpstr>
      <vt:lpstr>Flip flops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 Flip flop</vt:lpstr>
      <vt:lpstr>   </vt:lpstr>
      <vt:lpstr>PowerPoint Presentation</vt:lpstr>
      <vt:lpstr>PowerPoint Presentation</vt:lpstr>
      <vt:lpstr>PowerPoint Presentation</vt:lpstr>
      <vt:lpstr>8421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  Sequential circuits</dc:title>
  <dc:creator>ASUS</dc:creator>
  <cp:lastModifiedBy>Shrihari Chate</cp:lastModifiedBy>
  <cp:revision>53</cp:revision>
  <dcterms:created xsi:type="dcterms:W3CDTF">2020-11-03T07:29:13Z</dcterms:created>
  <dcterms:modified xsi:type="dcterms:W3CDTF">2024-11-26T07:24:19Z</dcterms:modified>
</cp:coreProperties>
</file>